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801600" cy="9601200" type="A3"/>
  <p:notesSz cx="6858000" cy="9144000"/>
  <p:defaultTextStyle>
    <a:defPPr>
      <a:defRPr lang="id-ID"/>
    </a:defPPr>
    <a:lvl1pPr algn="l" defTabSz="1279581" rtl="0" fontAlgn="base">
      <a:spcBef>
        <a:spcPct val="0"/>
      </a:spcBef>
      <a:spcAft>
        <a:spcPct val="0"/>
      </a:spcAft>
      <a:defRPr sz="2513"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90" indent="-442258" algn="l" defTabSz="1279581" rtl="0" fontAlgn="base">
      <a:spcBef>
        <a:spcPct val="0"/>
      </a:spcBef>
      <a:spcAft>
        <a:spcPct val="0"/>
      </a:spcAft>
      <a:defRPr sz="2513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81" indent="-884516" algn="l" defTabSz="1279581" rtl="0" fontAlgn="base">
      <a:spcBef>
        <a:spcPct val="0"/>
      </a:spcBef>
      <a:spcAft>
        <a:spcPct val="0"/>
      </a:spcAft>
      <a:defRPr sz="2513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371" indent="-1326774" algn="l" defTabSz="1279581" rtl="0" fontAlgn="base">
      <a:spcBef>
        <a:spcPct val="0"/>
      </a:spcBef>
      <a:spcAft>
        <a:spcPct val="0"/>
      </a:spcAft>
      <a:defRPr sz="2513"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647" indent="-1769519" algn="l" defTabSz="1279581" rtl="0" fontAlgn="base">
      <a:spcBef>
        <a:spcPct val="0"/>
      </a:spcBef>
      <a:spcAft>
        <a:spcPct val="0"/>
      </a:spcAft>
      <a:defRPr sz="2513" kern="1200">
        <a:solidFill>
          <a:schemeClr val="tx1"/>
        </a:solidFill>
        <a:latin typeface="Arial" charset="0"/>
        <a:ea typeface="+mn-ea"/>
        <a:cs typeface="Arial" charset="0"/>
      </a:defRPr>
    </a:lvl5pPr>
    <a:lvl6pPr marL="700607" algn="l" defTabSz="280243" rtl="0" eaLnBrk="1" latinLnBrk="0" hangingPunct="1">
      <a:defRPr sz="2513" kern="1200">
        <a:solidFill>
          <a:schemeClr val="tx1"/>
        </a:solidFill>
        <a:latin typeface="Arial" charset="0"/>
        <a:ea typeface="+mn-ea"/>
        <a:cs typeface="Arial" charset="0"/>
      </a:defRPr>
    </a:lvl6pPr>
    <a:lvl7pPr marL="840729" algn="l" defTabSz="280243" rtl="0" eaLnBrk="1" latinLnBrk="0" hangingPunct="1">
      <a:defRPr sz="2513" kern="1200">
        <a:solidFill>
          <a:schemeClr val="tx1"/>
        </a:solidFill>
        <a:latin typeface="Arial" charset="0"/>
        <a:ea typeface="+mn-ea"/>
        <a:cs typeface="Arial" charset="0"/>
      </a:defRPr>
    </a:lvl7pPr>
    <a:lvl8pPr marL="980850" algn="l" defTabSz="280243" rtl="0" eaLnBrk="1" latinLnBrk="0" hangingPunct="1">
      <a:defRPr sz="2513" kern="1200">
        <a:solidFill>
          <a:schemeClr val="tx1"/>
        </a:solidFill>
        <a:latin typeface="Arial" charset="0"/>
        <a:ea typeface="+mn-ea"/>
        <a:cs typeface="Arial" charset="0"/>
      </a:defRPr>
    </a:lvl8pPr>
    <a:lvl9pPr marL="1120971" algn="l" defTabSz="280243" rtl="0" eaLnBrk="1" latinLnBrk="0" hangingPunct="1">
      <a:defRPr sz="2513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80" y="4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21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6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7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2FA6-4187-4203-B523-DD6D8CAB243E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95DE-A82F-4F31-96B6-D5FE9DDDA03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88F8-260B-482D-B674-F0C565F15EAD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CCA9-9549-4215-8303-7BCC90B1102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97172" y="1211264"/>
            <a:ext cx="9525635" cy="258054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8044" y="1211264"/>
            <a:ext cx="28365767" cy="258054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8A63E-7BA9-4EAE-97CE-BC4DC4DC0472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0CAD-DD52-4F6B-9A91-BE0DB8CC454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401F-DE0D-4BD3-8DF8-D0E2C72C3A6A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DF7F-099D-4EF1-B2E5-4A0558F398D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5472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751">
                <a:solidFill>
                  <a:schemeClr val="tx1">
                    <a:tint val="75000"/>
                  </a:schemeClr>
                </a:solidFill>
              </a:defRPr>
            </a:lvl1pPr>
            <a:lvl2pPr marL="624361" indent="0">
              <a:buNone/>
              <a:defRPr sz="2452">
                <a:solidFill>
                  <a:schemeClr val="tx1">
                    <a:tint val="75000"/>
                  </a:schemeClr>
                </a:solidFill>
              </a:defRPr>
            </a:lvl2pPr>
            <a:lvl3pPr marL="124872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3pPr>
            <a:lvl4pPr marL="1873083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4pPr>
            <a:lvl5pPr marL="2497444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5pPr>
            <a:lvl6pPr marL="3121805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6pPr>
            <a:lvl7pPr marL="3746166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7pPr>
            <a:lvl8pPr marL="4370526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8pPr>
            <a:lvl9pPr marL="4994887" indent="0">
              <a:buNone/>
              <a:defRPr sz="18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334D-1A94-4F5F-AA35-513394B10478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6C53-9CA4-4740-B11C-C860E5997A5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8043" y="7056439"/>
            <a:ext cx="18944590" cy="19960272"/>
          </a:xfrm>
        </p:spPr>
        <p:txBody>
          <a:bodyPr/>
          <a:lstStyle>
            <a:lvl1pPr>
              <a:defRPr sz="3827"/>
            </a:lvl1pPr>
            <a:lvl2pPr>
              <a:defRPr sz="3289"/>
            </a:lvl2pPr>
            <a:lvl3pPr>
              <a:defRPr sz="2751"/>
            </a:lvl3pPr>
            <a:lvl4pPr>
              <a:defRPr sz="2452"/>
            </a:lvl4pPr>
            <a:lvl5pPr>
              <a:defRPr sz="2452"/>
            </a:lvl5pPr>
            <a:lvl6pPr>
              <a:defRPr sz="2452"/>
            </a:lvl6pPr>
            <a:lvl7pPr>
              <a:defRPr sz="2452"/>
            </a:lvl7pPr>
            <a:lvl8pPr>
              <a:defRPr sz="2452"/>
            </a:lvl8pPr>
            <a:lvl9pPr>
              <a:defRPr sz="2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75994" y="7056439"/>
            <a:ext cx="18946812" cy="19960272"/>
          </a:xfrm>
        </p:spPr>
        <p:txBody>
          <a:bodyPr/>
          <a:lstStyle>
            <a:lvl1pPr>
              <a:defRPr sz="3827"/>
            </a:lvl1pPr>
            <a:lvl2pPr>
              <a:defRPr sz="3289"/>
            </a:lvl2pPr>
            <a:lvl3pPr>
              <a:defRPr sz="2751"/>
            </a:lvl3pPr>
            <a:lvl4pPr>
              <a:defRPr sz="2452"/>
            </a:lvl4pPr>
            <a:lvl5pPr>
              <a:defRPr sz="2452"/>
            </a:lvl5pPr>
            <a:lvl6pPr>
              <a:defRPr sz="2452"/>
            </a:lvl6pPr>
            <a:lvl7pPr>
              <a:defRPr sz="2452"/>
            </a:lvl7pPr>
            <a:lvl8pPr>
              <a:defRPr sz="2452"/>
            </a:lvl8pPr>
            <a:lvl9pPr>
              <a:defRPr sz="2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4FDD-DAE3-41B3-B685-D11716D11BF0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2C9D9-9290-4693-8378-61A82C042D2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289" b="1"/>
            </a:lvl1pPr>
            <a:lvl2pPr marL="624361" indent="0">
              <a:buNone/>
              <a:defRPr sz="2751" b="1"/>
            </a:lvl2pPr>
            <a:lvl3pPr marL="1248722" indent="0">
              <a:buNone/>
              <a:defRPr sz="2452" b="1"/>
            </a:lvl3pPr>
            <a:lvl4pPr marL="1873083" indent="0">
              <a:buNone/>
              <a:defRPr sz="2183" b="1"/>
            </a:lvl4pPr>
            <a:lvl5pPr marL="2497444" indent="0">
              <a:buNone/>
              <a:defRPr sz="2183" b="1"/>
            </a:lvl5pPr>
            <a:lvl6pPr marL="3121805" indent="0">
              <a:buNone/>
              <a:defRPr sz="2183" b="1"/>
            </a:lvl6pPr>
            <a:lvl7pPr marL="3746166" indent="0">
              <a:buNone/>
              <a:defRPr sz="2183" b="1"/>
            </a:lvl7pPr>
            <a:lvl8pPr marL="4370526" indent="0">
              <a:buNone/>
              <a:defRPr sz="2183" b="1"/>
            </a:lvl8pPr>
            <a:lvl9pPr marL="4994887" indent="0">
              <a:buNone/>
              <a:defRPr sz="218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6"/>
            <a:ext cx="5656263" cy="5531803"/>
          </a:xfrm>
        </p:spPr>
        <p:txBody>
          <a:bodyPr/>
          <a:lstStyle>
            <a:lvl1pPr>
              <a:defRPr sz="3289"/>
            </a:lvl1pPr>
            <a:lvl2pPr>
              <a:defRPr sz="2751"/>
            </a:lvl2pPr>
            <a:lvl3pPr>
              <a:defRPr sz="2452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289" b="1"/>
            </a:lvl1pPr>
            <a:lvl2pPr marL="624361" indent="0">
              <a:buNone/>
              <a:defRPr sz="2751" b="1"/>
            </a:lvl2pPr>
            <a:lvl3pPr marL="1248722" indent="0">
              <a:buNone/>
              <a:defRPr sz="2452" b="1"/>
            </a:lvl3pPr>
            <a:lvl4pPr marL="1873083" indent="0">
              <a:buNone/>
              <a:defRPr sz="2183" b="1"/>
            </a:lvl4pPr>
            <a:lvl5pPr marL="2497444" indent="0">
              <a:buNone/>
              <a:defRPr sz="2183" b="1"/>
            </a:lvl5pPr>
            <a:lvl6pPr marL="3121805" indent="0">
              <a:buNone/>
              <a:defRPr sz="2183" b="1"/>
            </a:lvl6pPr>
            <a:lvl7pPr marL="3746166" indent="0">
              <a:buNone/>
              <a:defRPr sz="2183" b="1"/>
            </a:lvl7pPr>
            <a:lvl8pPr marL="4370526" indent="0">
              <a:buNone/>
              <a:defRPr sz="2183" b="1"/>
            </a:lvl8pPr>
            <a:lvl9pPr marL="4994887" indent="0">
              <a:buNone/>
              <a:defRPr sz="218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6"/>
            <a:ext cx="5658485" cy="5531803"/>
          </a:xfrm>
        </p:spPr>
        <p:txBody>
          <a:bodyPr/>
          <a:lstStyle>
            <a:lvl1pPr>
              <a:defRPr sz="3289"/>
            </a:lvl1pPr>
            <a:lvl2pPr>
              <a:defRPr sz="2751"/>
            </a:lvl2pPr>
            <a:lvl3pPr>
              <a:defRPr sz="2452"/>
            </a:lvl3pPr>
            <a:lvl4pPr>
              <a:defRPr sz="2183"/>
            </a:lvl4pPr>
            <a:lvl5pPr>
              <a:defRPr sz="2183"/>
            </a:lvl5pPr>
            <a:lvl6pPr>
              <a:defRPr sz="2183"/>
            </a:lvl6pPr>
            <a:lvl7pPr>
              <a:defRPr sz="2183"/>
            </a:lvl7pPr>
            <a:lvl8pPr>
              <a:defRPr sz="2183"/>
            </a:lvl8pPr>
            <a:lvl9pPr>
              <a:defRPr sz="218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2500-470F-4545-92C6-F54596B2AC43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9650-F4C2-41D4-985F-8601A26D826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773-5EF5-49F4-8A98-4341A0E00343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E928-53D4-4B93-B9C1-873F2992D65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07F3-84FF-499F-97B4-725F1662A519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A6B7-8955-4CFD-9447-2792EAC6FE7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395"/>
            </a:lvl1pPr>
            <a:lvl2pPr>
              <a:defRPr sz="3827"/>
            </a:lvl2pPr>
            <a:lvl3pPr>
              <a:defRPr sz="3289"/>
            </a:lvl3pPr>
            <a:lvl4pPr>
              <a:defRPr sz="2751"/>
            </a:lvl4pPr>
            <a:lvl5pPr>
              <a:defRPr sz="2751"/>
            </a:lvl5pPr>
            <a:lvl6pPr>
              <a:defRPr sz="2751"/>
            </a:lvl6pPr>
            <a:lvl7pPr>
              <a:defRPr sz="2751"/>
            </a:lvl7pPr>
            <a:lvl8pPr>
              <a:defRPr sz="2751"/>
            </a:lvl8pPr>
            <a:lvl9pPr>
              <a:defRPr sz="27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884"/>
            </a:lvl1pPr>
            <a:lvl2pPr marL="624361" indent="0">
              <a:buNone/>
              <a:defRPr sz="1645"/>
            </a:lvl2pPr>
            <a:lvl3pPr marL="1248722" indent="0">
              <a:buNone/>
              <a:defRPr sz="1346"/>
            </a:lvl3pPr>
            <a:lvl4pPr marL="1873083" indent="0">
              <a:buNone/>
              <a:defRPr sz="1226"/>
            </a:lvl4pPr>
            <a:lvl5pPr marL="2497444" indent="0">
              <a:buNone/>
              <a:defRPr sz="1226"/>
            </a:lvl5pPr>
            <a:lvl6pPr marL="3121805" indent="0">
              <a:buNone/>
              <a:defRPr sz="1226"/>
            </a:lvl6pPr>
            <a:lvl7pPr marL="3746166" indent="0">
              <a:buNone/>
              <a:defRPr sz="1226"/>
            </a:lvl7pPr>
            <a:lvl8pPr marL="4370526" indent="0">
              <a:buNone/>
              <a:defRPr sz="1226"/>
            </a:lvl8pPr>
            <a:lvl9pPr marL="4994887" indent="0">
              <a:buNone/>
              <a:defRPr sz="12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F079-3557-4594-8503-63853CE0D97F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1E93-A278-4B9E-8CBE-1ACAAA4302D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395"/>
            </a:lvl1pPr>
            <a:lvl2pPr marL="624361" indent="0">
              <a:buNone/>
              <a:defRPr sz="3827"/>
            </a:lvl2pPr>
            <a:lvl3pPr marL="1248722" indent="0">
              <a:buNone/>
              <a:defRPr sz="3289"/>
            </a:lvl3pPr>
            <a:lvl4pPr marL="1873083" indent="0">
              <a:buNone/>
              <a:defRPr sz="2751"/>
            </a:lvl4pPr>
            <a:lvl5pPr marL="2497444" indent="0">
              <a:buNone/>
              <a:defRPr sz="2751"/>
            </a:lvl5pPr>
            <a:lvl6pPr marL="3121805" indent="0">
              <a:buNone/>
              <a:defRPr sz="2751"/>
            </a:lvl6pPr>
            <a:lvl7pPr marL="3746166" indent="0">
              <a:buNone/>
              <a:defRPr sz="2751"/>
            </a:lvl7pPr>
            <a:lvl8pPr marL="4370526" indent="0">
              <a:buNone/>
              <a:defRPr sz="2751"/>
            </a:lvl8pPr>
            <a:lvl9pPr marL="4994887" indent="0">
              <a:buNone/>
              <a:defRPr sz="2751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884"/>
            </a:lvl1pPr>
            <a:lvl2pPr marL="624361" indent="0">
              <a:buNone/>
              <a:defRPr sz="1645"/>
            </a:lvl2pPr>
            <a:lvl3pPr marL="1248722" indent="0">
              <a:buNone/>
              <a:defRPr sz="1346"/>
            </a:lvl3pPr>
            <a:lvl4pPr marL="1873083" indent="0">
              <a:buNone/>
              <a:defRPr sz="1226"/>
            </a:lvl4pPr>
            <a:lvl5pPr marL="2497444" indent="0">
              <a:buNone/>
              <a:defRPr sz="1226"/>
            </a:lvl5pPr>
            <a:lvl6pPr marL="3121805" indent="0">
              <a:buNone/>
              <a:defRPr sz="1226"/>
            </a:lvl6pPr>
            <a:lvl7pPr marL="3746166" indent="0">
              <a:buNone/>
              <a:defRPr sz="1226"/>
            </a:lvl7pPr>
            <a:lvl8pPr marL="4370526" indent="0">
              <a:buNone/>
              <a:defRPr sz="1226"/>
            </a:lvl8pPr>
            <a:lvl9pPr marL="4994887" indent="0">
              <a:buNone/>
              <a:defRPr sz="12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955A-7676-4C06-969E-DD90D30E82BB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0EEE-1ED6-4AF3-A9A3-B8FAF63E645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414" y="384572"/>
            <a:ext cx="11520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414" y="2239979"/>
            <a:ext cx="11520775" cy="633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32" tIns="208816" rIns="417632" bIns="208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413" y="8899005"/>
            <a:ext cx="2987008" cy="510916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l" defTabSz="1248722" fontAlgn="auto">
              <a:spcBef>
                <a:spcPts val="0"/>
              </a:spcBef>
              <a:spcAft>
                <a:spcPts val="0"/>
              </a:spcAft>
              <a:defRPr sz="164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DA6C50-C6CA-4453-89BC-D05966CA8EF3}" type="datetimeFigureOut">
              <a:rPr lang="id-ID"/>
              <a:pPr>
                <a:defRPr/>
              </a:pPr>
              <a:t>20/04/2019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698" y="8899005"/>
            <a:ext cx="4054204" cy="510916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ctr" defTabSz="1248722" fontAlgn="auto">
              <a:spcBef>
                <a:spcPts val="0"/>
              </a:spcBef>
              <a:spcAft>
                <a:spcPts val="0"/>
              </a:spcAft>
              <a:defRPr sz="164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180" y="8899005"/>
            <a:ext cx="2987008" cy="510916"/>
          </a:xfrm>
          <a:prstGeom prst="rect">
            <a:avLst/>
          </a:prstGeom>
        </p:spPr>
        <p:txBody>
          <a:bodyPr vert="horz" lIns="417632" tIns="208816" rIns="417632" bIns="208816" rtlCol="0" anchor="ctr"/>
          <a:lstStyle>
            <a:lvl1pPr algn="r" defTabSz="1248722" fontAlgn="auto">
              <a:spcBef>
                <a:spcPts val="0"/>
              </a:spcBef>
              <a:spcAft>
                <a:spcPts val="0"/>
              </a:spcAft>
              <a:defRPr sz="164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6CCC69-E53A-4670-97FC-AE0E675F8DB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48362" rtl="0" eaLnBrk="0" fontAlgn="base" hangingPunct="0">
        <a:spcBef>
          <a:spcPct val="0"/>
        </a:spcBef>
        <a:spcAft>
          <a:spcPct val="0"/>
        </a:spcAft>
        <a:defRPr sz="60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48362" rtl="0" eaLnBrk="0" fontAlgn="base" hangingPunct="0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2pPr>
      <a:lvl3pPr algn="ctr" defTabSz="1248362" rtl="0" eaLnBrk="0" fontAlgn="base" hangingPunct="0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3pPr>
      <a:lvl4pPr algn="ctr" defTabSz="1248362" rtl="0" eaLnBrk="0" fontAlgn="base" hangingPunct="0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4pPr>
      <a:lvl5pPr algn="ctr" defTabSz="1248362" rtl="0" eaLnBrk="0" fontAlgn="base" hangingPunct="0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5pPr>
      <a:lvl6pPr marL="192710" algn="ctr" defTabSz="1248600" rtl="0" fontAlgn="base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6pPr>
      <a:lvl7pPr marL="385420" algn="ctr" defTabSz="1248600" rtl="0" fontAlgn="base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7pPr>
      <a:lvl8pPr marL="578130" algn="ctr" defTabSz="1248600" rtl="0" fontAlgn="base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8pPr>
      <a:lvl9pPr marL="770840" algn="ctr" defTabSz="1248600" rtl="0" fontAlgn="base">
        <a:spcBef>
          <a:spcPct val="0"/>
        </a:spcBef>
        <a:spcAft>
          <a:spcPct val="0"/>
        </a:spcAft>
        <a:defRPr sz="6040">
          <a:solidFill>
            <a:schemeClr val="tx1"/>
          </a:solidFill>
          <a:latin typeface="Calibri" pitchFamily="34" charset="0"/>
        </a:defRPr>
      </a:lvl9pPr>
    </p:titleStyle>
    <p:bodyStyle>
      <a:lvl1pPr marL="467543" indent="-467543" algn="l" defTabSz="12483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95" kern="1200">
          <a:solidFill>
            <a:schemeClr val="tx1"/>
          </a:solidFill>
          <a:latin typeface="+mn-lt"/>
          <a:ea typeface="+mn-ea"/>
          <a:cs typeface="+mn-cs"/>
        </a:defRPr>
      </a:lvl1pPr>
      <a:lvl2pPr marL="1014354" indent="-389698" algn="l" defTabSz="12483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27" kern="1200">
          <a:solidFill>
            <a:schemeClr val="tx1"/>
          </a:solidFill>
          <a:latin typeface="+mn-lt"/>
          <a:ea typeface="+mn-ea"/>
          <a:cs typeface="+mn-cs"/>
        </a:defRPr>
      </a:lvl2pPr>
      <a:lvl3pPr marL="1560216" indent="-311379" algn="l" defTabSz="12483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89" kern="1200">
          <a:solidFill>
            <a:schemeClr val="tx1"/>
          </a:solidFill>
          <a:latin typeface="+mn-lt"/>
          <a:ea typeface="+mn-ea"/>
          <a:cs typeface="+mn-cs"/>
        </a:defRPr>
      </a:lvl3pPr>
      <a:lvl4pPr marL="2184397" indent="-311379" algn="l" defTabSz="124836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51" kern="1200">
          <a:solidFill>
            <a:schemeClr val="tx1"/>
          </a:solidFill>
          <a:latin typeface="+mn-lt"/>
          <a:ea typeface="+mn-ea"/>
          <a:cs typeface="+mn-cs"/>
        </a:defRPr>
      </a:lvl4pPr>
      <a:lvl5pPr marL="2808578" indent="-311379" algn="l" defTabSz="124836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51" kern="1200">
          <a:solidFill>
            <a:schemeClr val="tx1"/>
          </a:solidFill>
          <a:latin typeface="+mn-lt"/>
          <a:ea typeface="+mn-ea"/>
          <a:cs typeface="+mn-cs"/>
        </a:defRPr>
      </a:lvl5pPr>
      <a:lvl6pPr marL="3433985" indent="-312181" algn="l" defTabSz="1248722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6pPr>
      <a:lvl7pPr marL="4058346" indent="-312181" algn="l" defTabSz="1248722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7pPr>
      <a:lvl8pPr marL="4682707" indent="-312181" algn="l" defTabSz="1248722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8pPr>
      <a:lvl9pPr marL="5307068" indent="-312181" algn="l" defTabSz="1248722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1pPr>
      <a:lvl2pPr marL="624361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2pPr>
      <a:lvl3pPr marL="1248722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3pPr>
      <a:lvl4pPr marL="1873083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4pPr>
      <a:lvl5pPr marL="2497444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5pPr>
      <a:lvl6pPr marL="3121805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6pPr>
      <a:lvl7pPr marL="3746166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7pPr>
      <a:lvl8pPr marL="4370526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8pPr>
      <a:lvl9pPr marL="4994887" algn="l" defTabSz="1248722" rtl="0" eaLnBrk="1" latinLnBrk="0" hangingPunct="1">
        <a:defRPr sz="24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20805" y="336104"/>
            <a:ext cx="8285957" cy="6888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4890" tIns="62445" rIns="124890" bIns="62445" anchor="ctr">
            <a:normAutofit fontScale="85000" lnSpcReduction="20000"/>
          </a:bodyPr>
          <a:lstStyle/>
          <a:p>
            <a:pPr algn="ctr" defTabSz="1248722" fontAlgn="auto">
              <a:spcAft>
                <a:spcPts val="0"/>
              </a:spcAft>
              <a:defRPr/>
            </a:pPr>
            <a:r>
              <a:rPr lang="en-US" sz="2631" b="1" dirty="0" err="1"/>
              <a:t>Analisis</a:t>
            </a:r>
            <a:r>
              <a:rPr lang="en-US" sz="2631" b="1" dirty="0"/>
              <a:t> </a:t>
            </a:r>
            <a:r>
              <a:rPr lang="en-US" sz="2631" b="1" dirty="0" err="1"/>
              <a:t>Kunjungan</a:t>
            </a:r>
            <a:r>
              <a:rPr lang="en-US" sz="2631" b="1" dirty="0"/>
              <a:t> </a:t>
            </a:r>
            <a:r>
              <a:rPr lang="en-US" sz="2631" b="1" dirty="0" err="1"/>
              <a:t>Pemustaka</a:t>
            </a:r>
            <a:r>
              <a:rPr lang="en-US" sz="2631" b="1" dirty="0"/>
              <a:t> </a:t>
            </a:r>
            <a:r>
              <a:rPr lang="en-US" sz="2631" b="1" dirty="0" err="1"/>
              <a:t>ke</a:t>
            </a:r>
            <a:r>
              <a:rPr lang="en-US" sz="2631" b="1" dirty="0"/>
              <a:t> </a:t>
            </a:r>
            <a:r>
              <a:rPr lang="en-US" sz="2631" b="1" dirty="0" err="1"/>
              <a:t>Perpustakaan</a:t>
            </a:r>
            <a:r>
              <a:rPr lang="en-US" sz="2631" b="1" dirty="0"/>
              <a:t> </a:t>
            </a:r>
            <a:r>
              <a:rPr lang="en-US" sz="2631" b="1" dirty="0" err="1"/>
              <a:t>Perguruan</a:t>
            </a:r>
            <a:r>
              <a:rPr lang="en-US" sz="2631" b="1" dirty="0"/>
              <a:t> </a:t>
            </a:r>
            <a:r>
              <a:rPr lang="en-US" sz="2631" b="1" dirty="0" err="1"/>
              <a:t>Tinggi</a:t>
            </a:r>
            <a:r>
              <a:rPr lang="en-US" sz="2631" b="1" dirty="0"/>
              <a:t> </a:t>
            </a:r>
            <a:r>
              <a:rPr lang="en-US" sz="2631" b="1" dirty="0" err="1"/>
              <a:t>Berdasarkan</a:t>
            </a:r>
            <a:r>
              <a:rPr lang="en-US" sz="2631" b="1" dirty="0"/>
              <a:t> </a:t>
            </a:r>
            <a:r>
              <a:rPr lang="en-US" sz="2631" b="1" dirty="0" err="1"/>
              <a:t>Dimensi</a:t>
            </a:r>
            <a:r>
              <a:rPr lang="en-US" sz="2631" b="1" dirty="0"/>
              <a:t> </a:t>
            </a:r>
            <a:r>
              <a:rPr lang="en-US" sz="2631" b="1" dirty="0" err="1"/>
              <a:t>Waktu</a:t>
            </a:r>
            <a:r>
              <a:rPr lang="en-US" sz="2631" b="1" dirty="0"/>
              <a:t> </a:t>
            </a:r>
            <a:r>
              <a:rPr lang="en-US" sz="2631" b="1" dirty="0" err="1"/>
              <a:t>dan</a:t>
            </a:r>
            <a:r>
              <a:rPr lang="en-US" sz="2631" b="1" dirty="0"/>
              <a:t> </a:t>
            </a:r>
            <a:r>
              <a:rPr lang="en-US" sz="2631" b="1" dirty="0" err="1"/>
              <a:t>Kalender</a:t>
            </a:r>
            <a:r>
              <a:rPr lang="en-US" sz="2631" b="1" dirty="0"/>
              <a:t> </a:t>
            </a:r>
            <a:r>
              <a:rPr lang="en-US" sz="2631" b="1" dirty="0" err="1"/>
              <a:t>Akademik</a:t>
            </a:r>
            <a:endParaRPr lang="id-ID" sz="4216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902" y="5898809"/>
            <a:ext cx="3261558" cy="307798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24890" tIns="62445" rIns="124890" bIns="62445" anchor="ctr">
            <a:noAutofit/>
          </a:bodyPr>
          <a:lstStyle/>
          <a:p>
            <a:pPr marL="130532" indent="-130532" algn="just">
              <a:buFont typeface="Arial" panose="020B0604020202020204" pitchFamily="34" charset="0"/>
              <a:buChar char="•"/>
            </a:pPr>
            <a:r>
              <a:rPr lang="en-US" sz="1316" dirty="0" err="1">
                <a:latin typeface="+mj-lt"/>
              </a:rPr>
              <a:t>Pada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awal</a:t>
            </a:r>
            <a:r>
              <a:rPr lang="en-US" sz="1316" dirty="0">
                <a:latin typeface="+mj-lt"/>
              </a:rPr>
              <a:t> semester </a:t>
            </a:r>
            <a:r>
              <a:rPr lang="en-US" sz="1316" dirty="0" err="1">
                <a:latin typeface="+mj-lt"/>
              </a:rPr>
              <a:t>merupakan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puncak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aktifitas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mahasiswa</a:t>
            </a:r>
            <a:r>
              <a:rPr lang="en-US" sz="1316" dirty="0">
                <a:latin typeface="+mj-lt"/>
              </a:rPr>
              <a:t> di </a:t>
            </a:r>
            <a:r>
              <a:rPr lang="en-US" sz="1316" dirty="0" err="1">
                <a:latin typeface="+mj-lt"/>
              </a:rPr>
              <a:t>perpustakaan</a:t>
            </a:r>
            <a:r>
              <a:rPr lang="en-US" sz="1316" dirty="0">
                <a:latin typeface="+mj-lt"/>
              </a:rPr>
              <a:t> (</a:t>
            </a:r>
            <a:r>
              <a:rPr lang="en-US" sz="1316" dirty="0" err="1">
                <a:latin typeface="+mj-lt"/>
              </a:rPr>
              <a:t>jumlah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pengunjung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dan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jumlah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transaksi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peminjaman</a:t>
            </a:r>
            <a:r>
              <a:rPr lang="en-US" sz="1316" dirty="0">
                <a:latin typeface="+mj-lt"/>
              </a:rPr>
              <a:t>) </a:t>
            </a:r>
            <a:r>
              <a:rPr lang="en-US" sz="1316" dirty="0" err="1">
                <a:latin typeface="+mj-lt"/>
              </a:rPr>
              <a:t>Puncaknya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terjadi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pada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awal</a:t>
            </a:r>
            <a:r>
              <a:rPr lang="en-US" sz="1316" dirty="0">
                <a:latin typeface="+mj-lt"/>
              </a:rPr>
              <a:t> semester </a:t>
            </a:r>
            <a:r>
              <a:rPr lang="en-US" sz="1316" dirty="0" err="1">
                <a:latin typeface="+mj-lt"/>
              </a:rPr>
              <a:t>ganjil</a:t>
            </a:r>
            <a:r>
              <a:rPr lang="en-US" sz="1316" dirty="0">
                <a:latin typeface="+mj-lt"/>
              </a:rPr>
              <a:t>. </a:t>
            </a:r>
            <a:r>
              <a:rPr lang="en-US" sz="1316" dirty="0" err="1">
                <a:latin typeface="+mj-lt"/>
              </a:rPr>
              <a:t>Kecenderungannya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akan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menurun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>
                <a:latin typeface="+mj-lt"/>
              </a:rPr>
              <a:t>s/d </a:t>
            </a:r>
            <a:r>
              <a:rPr lang="en-US" sz="1316" dirty="0" err="1">
                <a:latin typeface="+mj-lt"/>
              </a:rPr>
              <a:t>libur</a:t>
            </a:r>
            <a:r>
              <a:rPr lang="en-US" sz="1316" dirty="0">
                <a:latin typeface="+mj-lt"/>
              </a:rPr>
              <a:t> semester. </a:t>
            </a:r>
            <a:endParaRPr lang="en-US" sz="1316" dirty="0">
              <a:latin typeface="+mj-lt"/>
            </a:endParaRPr>
          </a:p>
          <a:p>
            <a:pPr marL="130532" indent="-130532" algn="just">
              <a:buFont typeface="Arial" panose="020B0604020202020204" pitchFamily="34" charset="0"/>
              <a:buChar char="•"/>
            </a:pPr>
            <a:r>
              <a:rPr lang="en-US" sz="1316" dirty="0" err="1">
                <a:latin typeface="+mj-lt"/>
              </a:rPr>
              <a:t>Libur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>
                <a:latin typeface="+mj-lt"/>
              </a:rPr>
              <a:t>semester </a:t>
            </a:r>
            <a:r>
              <a:rPr lang="en-US" sz="1316" dirty="0" err="1">
                <a:latin typeface="+mj-lt"/>
              </a:rPr>
              <a:t>genap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merupakan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titik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terendah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aktifitas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mahasiswa</a:t>
            </a:r>
            <a:r>
              <a:rPr lang="en-US" sz="1316" dirty="0">
                <a:latin typeface="+mj-lt"/>
              </a:rPr>
              <a:t> di </a:t>
            </a:r>
            <a:r>
              <a:rPr lang="en-US" sz="1316" dirty="0" err="1">
                <a:latin typeface="+mj-lt"/>
              </a:rPr>
              <a:t>perpustakaan</a:t>
            </a:r>
            <a:r>
              <a:rPr lang="en-US" sz="1316" dirty="0">
                <a:latin typeface="+mj-lt"/>
              </a:rPr>
              <a:t>, </a:t>
            </a:r>
            <a:r>
              <a:rPr lang="en-US" sz="1316" dirty="0">
                <a:latin typeface="+mj-lt"/>
              </a:rPr>
              <a:t>(</a:t>
            </a:r>
            <a:r>
              <a:rPr lang="en-US" sz="1316" dirty="0" err="1">
                <a:latin typeface="+mj-lt"/>
              </a:rPr>
              <a:t>jumlah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kunjungan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maupun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jumlah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transaksi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sirkulasi</a:t>
            </a:r>
            <a:r>
              <a:rPr lang="en-US" sz="1316" dirty="0">
                <a:latin typeface="+mj-lt"/>
              </a:rPr>
              <a:t>). </a:t>
            </a:r>
          </a:p>
          <a:p>
            <a:pPr marL="130532" indent="-130532" algn="just">
              <a:buFont typeface="Arial" panose="020B0604020202020204" pitchFamily="34" charset="0"/>
              <a:buChar char="•"/>
            </a:pPr>
            <a:r>
              <a:rPr lang="en-US" sz="1316" dirty="0" err="1">
                <a:latin typeface="+mj-lt"/>
              </a:rPr>
              <a:t>Tidak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ada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pengaruh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ujian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dan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wisuda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terhadap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tingkat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kunjungan</a:t>
            </a:r>
            <a:r>
              <a:rPr lang="en-US" sz="1316" dirty="0">
                <a:latin typeface="+mj-lt"/>
              </a:rPr>
              <a:t> </a:t>
            </a:r>
            <a:r>
              <a:rPr lang="en-US" sz="1316" dirty="0" err="1">
                <a:latin typeface="+mj-lt"/>
              </a:rPr>
              <a:t>mahasiswa</a:t>
            </a:r>
            <a:endParaRPr lang="en-US" sz="1316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4011" y="2368787"/>
            <a:ext cx="2231385" cy="299355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24890" tIns="62445" rIns="124890" bIns="62445" anchor="ctr">
            <a:noAutofit/>
          </a:bodyPr>
          <a:lstStyle/>
          <a:p>
            <a:pPr algn="just"/>
            <a:r>
              <a:rPr lang="en-US" sz="1196" dirty="0" err="1"/>
              <a:t>Tidak</a:t>
            </a:r>
            <a:r>
              <a:rPr lang="en-US" sz="1196" dirty="0"/>
              <a:t> </a:t>
            </a:r>
            <a:r>
              <a:rPr lang="en-US" sz="1196" dirty="0" err="1"/>
              <a:t>ada</a:t>
            </a:r>
            <a:r>
              <a:rPr lang="en-US" sz="1196" dirty="0"/>
              <a:t> </a:t>
            </a:r>
            <a:r>
              <a:rPr lang="en-US" sz="1196" dirty="0" err="1"/>
              <a:t>perbedaan</a:t>
            </a:r>
            <a:r>
              <a:rPr lang="en-US" sz="1196" dirty="0"/>
              <a:t> yang </a:t>
            </a:r>
            <a:r>
              <a:rPr lang="en-US" sz="1196" dirty="0" err="1"/>
              <a:t>signifikan</a:t>
            </a:r>
            <a:r>
              <a:rPr lang="en-US" sz="1196" dirty="0"/>
              <a:t> </a:t>
            </a:r>
            <a:r>
              <a:rPr lang="en-US" sz="1196" dirty="0" err="1"/>
              <a:t>antara</a:t>
            </a:r>
            <a:r>
              <a:rPr lang="en-US" sz="1196" dirty="0"/>
              <a:t> </a:t>
            </a:r>
            <a:r>
              <a:rPr lang="en-US" sz="1196" dirty="0" err="1"/>
              <a:t>persentase</a:t>
            </a:r>
            <a:r>
              <a:rPr lang="en-US" sz="1196" dirty="0"/>
              <a:t> rata-rata </a:t>
            </a:r>
            <a:r>
              <a:rPr lang="en-US" sz="1196" dirty="0" err="1"/>
              <a:t>jumlah</a:t>
            </a:r>
            <a:r>
              <a:rPr lang="en-US" sz="1196" dirty="0"/>
              <a:t> </a:t>
            </a:r>
            <a:r>
              <a:rPr lang="en-US" sz="1196" dirty="0" err="1"/>
              <a:t>transaksi</a:t>
            </a:r>
            <a:r>
              <a:rPr lang="en-US" sz="1196" dirty="0"/>
              <a:t> </a:t>
            </a:r>
            <a:r>
              <a:rPr lang="en-US" sz="1196" dirty="0" err="1"/>
              <a:t>peminjaman</a:t>
            </a:r>
            <a:r>
              <a:rPr lang="en-US" sz="1196" dirty="0"/>
              <a:t> </a:t>
            </a:r>
            <a:r>
              <a:rPr lang="en-US" sz="1196" dirty="0" err="1"/>
              <a:t>dan</a:t>
            </a:r>
            <a:r>
              <a:rPr lang="en-US" sz="1196" dirty="0"/>
              <a:t> </a:t>
            </a:r>
            <a:r>
              <a:rPr lang="en-US" sz="1196" dirty="0" err="1"/>
              <a:t>jumlah</a:t>
            </a:r>
            <a:r>
              <a:rPr lang="en-US" sz="1196" dirty="0"/>
              <a:t> </a:t>
            </a:r>
            <a:r>
              <a:rPr lang="en-US" sz="1196" dirty="0" err="1"/>
              <a:t>pengunjung</a:t>
            </a:r>
            <a:r>
              <a:rPr lang="en-US" sz="1196" dirty="0"/>
              <a:t> </a:t>
            </a:r>
            <a:r>
              <a:rPr lang="en-US" sz="1196" dirty="0" err="1"/>
              <a:t>Perpustakaan</a:t>
            </a:r>
            <a:r>
              <a:rPr lang="en-US" sz="1196" dirty="0"/>
              <a:t> </a:t>
            </a:r>
            <a:r>
              <a:rPr lang="en-US" sz="1196" dirty="0" err="1"/>
              <a:t>dalam</a:t>
            </a:r>
            <a:r>
              <a:rPr lang="en-US" sz="1196" dirty="0"/>
              <a:t> </a:t>
            </a:r>
            <a:r>
              <a:rPr lang="en-US" sz="1196" dirty="0"/>
              <a:t>3 </a:t>
            </a:r>
            <a:r>
              <a:rPr lang="en-US" sz="1196" dirty="0" err="1"/>
              <a:t>tahun</a:t>
            </a:r>
            <a:r>
              <a:rPr lang="en-US" sz="1196" dirty="0"/>
              <a:t> </a:t>
            </a:r>
            <a:r>
              <a:rPr lang="en-US" sz="1196" dirty="0" err="1"/>
              <a:t>terakhir</a:t>
            </a:r>
            <a:r>
              <a:rPr lang="en-US" sz="1196" dirty="0"/>
              <a:t>. </a:t>
            </a:r>
            <a:r>
              <a:rPr lang="en-US" sz="1196" dirty="0" err="1"/>
              <a:t>Grafik</a:t>
            </a:r>
            <a:r>
              <a:rPr lang="en-US" sz="1196" dirty="0"/>
              <a:t> </a:t>
            </a:r>
            <a:r>
              <a:rPr lang="en-US" sz="1196" dirty="0" err="1"/>
              <a:t>menunjukkan</a:t>
            </a:r>
            <a:r>
              <a:rPr lang="en-US" sz="1196" dirty="0"/>
              <a:t> </a:t>
            </a:r>
            <a:r>
              <a:rPr lang="en-US" sz="1196" dirty="0" err="1"/>
              <a:t>pola</a:t>
            </a:r>
            <a:r>
              <a:rPr lang="en-US" sz="1196" dirty="0"/>
              <a:t> yang </a:t>
            </a:r>
            <a:r>
              <a:rPr lang="en-US" sz="1196" dirty="0" err="1"/>
              <a:t>yang</a:t>
            </a:r>
            <a:r>
              <a:rPr lang="en-US" sz="1196" dirty="0"/>
              <a:t> </a:t>
            </a:r>
            <a:r>
              <a:rPr lang="en-US" sz="1196" dirty="0" err="1"/>
              <a:t>hampir</a:t>
            </a:r>
            <a:r>
              <a:rPr lang="en-US" sz="1196" dirty="0"/>
              <a:t> </a:t>
            </a:r>
            <a:r>
              <a:rPr lang="en-US" sz="1196" dirty="0" err="1"/>
              <a:t>sama</a:t>
            </a:r>
            <a:r>
              <a:rPr lang="en-US" sz="1196" dirty="0"/>
              <a:t> </a:t>
            </a:r>
            <a:r>
              <a:rPr lang="en-US" sz="1196" dirty="0" err="1"/>
              <a:t>untuk</a:t>
            </a:r>
            <a:r>
              <a:rPr lang="en-US" sz="1196" dirty="0"/>
              <a:t> </a:t>
            </a:r>
            <a:r>
              <a:rPr lang="en-US" sz="1196" dirty="0" err="1"/>
              <a:t>keduanya</a:t>
            </a:r>
            <a:r>
              <a:rPr lang="en-US" sz="1196" dirty="0"/>
              <a:t>. </a:t>
            </a:r>
            <a:r>
              <a:rPr lang="en-US" sz="1196" dirty="0" err="1"/>
              <a:t>Puncak</a:t>
            </a:r>
            <a:r>
              <a:rPr lang="en-US" sz="1196" dirty="0"/>
              <a:t> </a:t>
            </a:r>
            <a:r>
              <a:rPr lang="en-US" sz="1196" dirty="0" err="1"/>
              <a:t>transaksi</a:t>
            </a:r>
            <a:r>
              <a:rPr lang="en-US" sz="1196" dirty="0"/>
              <a:t> </a:t>
            </a:r>
            <a:r>
              <a:rPr lang="en-US" sz="1196" dirty="0" err="1"/>
              <a:t>terjadi</a:t>
            </a:r>
            <a:r>
              <a:rPr lang="en-US" sz="1196" dirty="0"/>
              <a:t> </a:t>
            </a:r>
            <a:r>
              <a:rPr lang="en-US" sz="1196" dirty="0" err="1"/>
              <a:t>pada</a:t>
            </a:r>
            <a:r>
              <a:rPr lang="en-US" sz="1196" dirty="0"/>
              <a:t> </a:t>
            </a:r>
            <a:r>
              <a:rPr lang="en-US" sz="1196" dirty="0" err="1"/>
              <a:t>hari</a:t>
            </a:r>
            <a:r>
              <a:rPr lang="en-US" sz="1196" dirty="0"/>
              <a:t> </a:t>
            </a:r>
            <a:r>
              <a:rPr lang="en-US" sz="1196" dirty="0" err="1"/>
              <a:t>Senin</a:t>
            </a:r>
            <a:r>
              <a:rPr lang="en-US" sz="1196" dirty="0"/>
              <a:t>, </a:t>
            </a:r>
            <a:r>
              <a:rPr lang="en-US" sz="1196" dirty="0" err="1"/>
              <a:t>dan</a:t>
            </a:r>
            <a:r>
              <a:rPr lang="en-US" sz="1196" dirty="0"/>
              <a:t> </a:t>
            </a:r>
            <a:r>
              <a:rPr lang="en-US" sz="1196" dirty="0" err="1"/>
              <a:t>cenderung</a:t>
            </a:r>
            <a:r>
              <a:rPr lang="en-US" sz="1196" dirty="0"/>
              <a:t> </a:t>
            </a:r>
            <a:r>
              <a:rPr lang="en-US" sz="1196" dirty="0" err="1"/>
              <a:t>menurun</a:t>
            </a:r>
            <a:r>
              <a:rPr lang="en-US" sz="1196" dirty="0"/>
              <a:t> </a:t>
            </a:r>
            <a:r>
              <a:rPr lang="en-US" sz="1196" dirty="0" err="1"/>
              <a:t>sampai</a:t>
            </a:r>
            <a:r>
              <a:rPr lang="en-US" sz="1196" dirty="0"/>
              <a:t> </a:t>
            </a:r>
            <a:r>
              <a:rPr lang="en-US" sz="1196" dirty="0" err="1"/>
              <a:t>hari</a:t>
            </a:r>
            <a:r>
              <a:rPr lang="en-US" sz="1196" dirty="0"/>
              <a:t> </a:t>
            </a:r>
            <a:r>
              <a:rPr lang="en-US" sz="1196" dirty="0" err="1"/>
              <a:t>Jum’at</a:t>
            </a:r>
            <a:r>
              <a:rPr lang="en-US" sz="1196" dirty="0"/>
              <a:t>. </a:t>
            </a:r>
            <a:r>
              <a:rPr lang="en-US" sz="1196" dirty="0" err="1"/>
              <a:t>Sedangkan</a:t>
            </a:r>
            <a:r>
              <a:rPr lang="en-US" sz="1196" dirty="0"/>
              <a:t> </a:t>
            </a:r>
            <a:r>
              <a:rPr lang="en-US" sz="1196" dirty="0" err="1"/>
              <a:t>untuk</a:t>
            </a:r>
            <a:r>
              <a:rPr lang="en-US" sz="1196" dirty="0"/>
              <a:t> </a:t>
            </a:r>
            <a:r>
              <a:rPr lang="en-US" sz="1196" dirty="0" err="1"/>
              <a:t>hari</a:t>
            </a:r>
            <a:r>
              <a:rPr lang="en-US" sz="1196" dirty="0"/>
              <a:t> </a:t>
            </a:r>
            <a:r>
              <a:rPr lang="en-US" sz="1196" dirty="0" err="1"/>
              <a:t>Sabtu</a:t>
            </a:r>
            <a:r>
              <a:rPr lang="en-US" sz="1196" dirty="0"/>
              <a:t>, </a:t>
            </a:r>
            <a:r>
              <a:rPr lang="en-US" sz="1196" dirty="0" err="1"/>
              <a:t>jumlahnya</a:t>
            </a:r>
            <a:r>
              <a:rPr lang="en-US" sz="1196" dirty="0"/>
              <a:t> </a:t>
            </a:r>
            <a:r>
              <a:rPr lang="en-US" sz="1196" dirty="0" err="1"/>
              <a:t>menurun</a:t>
            </a:r>
            <a:r>
              <a:rPr lang="en-US" sz="1196" dirty="0"/>
              <a:t> </a:t>
            </a:r>
            <a:r>
              <a:rPr lang="en-US" sz="1196" dirty="0" err="1"/>
              <a:t>secara</a:t>
            </a:r>
            <a:r>
              <a:rPr lang="en-US" sz="1196" dirty="0"/>
              <a:t> </a:t>
            </a:r>
            <a:r>
              <a:rPr lang="en-US" sz="1196" dirty="0" err="1"/>
              <a:t>drastis</a:t>
            </a:r>
            <a:r>
              <a:rPr lang="en-US" sz="1196" dirty="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80517" y="7554438"/>
            <a:ext cx="4021083" cy="135906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24890" tIns="62445" rIns="124890" bIns="62445" anchor="ctr">
            <a:noAutofit/>
          </a:bodyPr>
          <a:lstStyle/>
          <a:p>
            <a:pPr algn="just"/>
            <a:r>
              <a:rPr lang="en-US" sz="1076" dirty="0" err="1"/>
              <a:t>P</a:t>
            </a:r>
            <a:r>
              <a:rPr lang="en-US" sz="1076" dirty="0" err="1"/>
              <a:t>erpustakaan</a:t>
            </a:r>
            <a:r>
              <a:rPr lang="en-US" sz="1076" dirty="0"/>
              <a:t> </a:t>
            </a:r>
            <a:r>
              <a:rPr lang="en-US" sz="1076" dirty="0"/>
              <a:t>paling </a:t>
            </a:r>
            <a:r>
              <a:rPr lang="en-US" sz="1076" dirty="0" err="1"/>
              <a:t>banyak</a:t>
            </a:r>
            <a:r>
              <a:rPr lang="en-US" sz="1076" dirty="0"/>
              <a:t> </a:t>
            </a:r>
            <a:r>
              <a:rPr lang="en-US" sz="1076" dirty="0" err="1"/>
              <a:t>dikunjungi</a:t>
            </a:r>
            <a:r>
              <a:rPr lang="en-US" sz="1076" dirty="0"/>
              <a:t> </a:t>
            </a:r>
            <a:r>
              <a:rPr lang="en-US" sz="1076" dirty="0" err="1"/>
              <a:t>pada</a:t>
            </a:r>
            <a:r>
              <a:rPr lang="en-US" sz="1076" dirty="0"/>
              <a:t> </a:t>
            </a:r>
            <a:r>
              <a:rPr lang="en-US" sz="1076" dirty="0" err="1"/>
              <a:t>bulan</a:t>
            </a:r>
            <a:r>
              <a:rPr lang="en-US" sz="1076" dirty="0"/>
              <a:t> </a:t>
            </a:r>
            <a:r>
              <a:rPr lang="en-US" sz="1076" dirty="0" err="1"/>
              <a:t>Agustus</a:t>
            </a:r>
            <a:r>
              <a:rPr lang="en-US" sz="1076" dirty="0"/>
              <a:t>, s/d </a:t>
            </a:r>
            <a:r>
              <a:rPr lang="en-US" sz="1076" dirty="0"/>
              <a:t>November. </a:t>
            </a:r>
            <a:r>
              <a:rPr lang="en-US" sz="1076" dirty="0" err="1"/>
              <a:t>Puncak</a:t>
            </a:r>
            <a:r>
              <a:rPr lang="en-US" sz="1076" dirty="0"/>
              <a:t> </a:t>
            </a:r>
            <a:r>
              <a:rPr lang="en-US" sz="1076" dirty="0" err="1"/>
              <a:t>transaksi</a:t>
            </a:r>
            <a:r>
              <a:rPr lang="en-US" sz="1076" dirty="0"/>
              <a:t> </a:t>
            </a:r>
            <a:r>
              <a:rPr lang="en-US" sz="1076" dirty="0" err="1"/>
              <a:t>peminjaman</a:t>
            </a:r>
            <a:r>
              <a:rPr lang="en-US" sz="1076" dirty="0"/>
              <a:t> </a:t>
            </a:r>
            <a:r>
              <a:rPr lang="en-US" sz="1076" dirty="0" err="1"/>
              <a:t>terjadi</a:t>
            </a:r>
            <a:r>
              <a:rPr lang="en-US" sz="1076" dirty="0"/>
              <a:t> </a:t>
            </a:r>
            <a:r>
              <a:rPr lang="en-US" sz="1076" dirty="0" err="1"/>
              <a:t>pada</a:t>
            </a:r>
            <a:r>
              <a:rPr lang="en-US" sz="1076" dirty="0"/>
              <a:t> </a:t>
            </a:r>
            <a:r>
              <a:rPr lang="en-US" sz="1076" dirty="0" err="1"/>
              <a:t>bulan</a:t>
            </a:r>
            <a:r>
              <a:rPr lang="en-US" sz="1076" dirty="0"/>
              <a:t> </a:t>
            </a:r>
            <a:r>
              <a:rPr lang="en-US" sz="1076" dirty="0" err="1"/>
              <a:t>Agustus</a:t>
            </a:r>
            <a:r>
              <a:rPr lang="en-US" sz="1076" dirty="0"/>
              <a:t>, </a:t>
            </a:r>
            <a:r>
              <a:rPr lang="en-US" sz="1076" dirty="0" err="1"/>
              <a:t>persentasenya</a:t>
            </a:r>
            <a:r>
              <a:rPr lang="en-US" sz="1076" dirty="0"/>
              <a:t> </a:t>
            </a:r>
            <a:r>
              <a:rPr lang="en-US" sz="1076" dirty="0" err="1"/>
              <a:t>cenderung</a:t>
            </a:r>
            <a:r>
              <a:rPr lang="en-US" sz="1076" dirty="0"/>
              <a:t> </a:t>
            </a:r>
            <a:r>
              <a:rPr lang="en-US" sz="1076" dirty="0" err="1"/>
              <a:t>menurun</a:t>
            </a:r>
            <a:r>
              <a:rPr lang="en-US" sz="1076" dirty="0"/>
              <a:t> </a:t>
            </a:r>
            <a:r>
              <a:rPr lang="en-US" sz="1076" dirty="0" err="1"/>
              <a:t>sampai</a:t>
            </a:r>
            <a:r>
              <a:rPr lang="en-US" sz="1076" dirty="0"/>
              <a:t> </a:t>
            </a:r>
            <a:r>
              <a:rPr lang="en-US" sz="1076" dirty="0" err="1"/>
              <a:t>dengan</a:t>
            </a:r>
            <a:r>
              <a:rPr lang="en-US" sz="1076" dirty="0"/>
              <a:t> </a:t>
            </a:r>
            <a:r>
              <a:rPr lang="en-US" sz="1076" dirty="0" err="1"/>
              <a:t>bulan</a:t>
            </a:r>
            <a:r>
              <a:rPr lang="en-US" sz="1076" dirty="0"/>
              <a:t> </a:t>
            </a:r>
            <a:r>
              <a:rPr lang="en-US" sz="1076" dirty="0" err="1"/>
              <a:t>Januari</a:t>
            </a:r>
            <a:r>
              <a:rPr lang="en-US" sz="1076" dirty="0"/>
              <a:t>, </a:t>
            </a:r>
            <a:r>
              <a:rPr lang="en-US" sz="1076" dirty="0" err="1"/>
              <a:t>dan</a:t>
            </a:r>
            <a:r>
              <a:rPr lang="en-US" sz="1076" dirty="0"/>
              <a:t> </a:t>
            </a:r>
            <a:r>
              <a:rPr lang="en-US" sz="1076" dirty="0" err="1"/>
              <a:t>kembali</a:t>
            </a:r>
            <a:r>
              <a:rPr lang="en-US" sz="1076" dirty="0"/>
              <a:t> </a:t>
            </a:r>
            <a:r>
              <a:rPr lang="en-US" sz="1076" dirty="0" err="1"/>
              <a:t>meningkat</a:t>
            </a:r>
            <a:r>
              <a:rPr lang="en-US" sz="1076" dirty="0"/>
              <a:t> </a:t>
            </a:r>
            <a:r>
              <a:rPr lang="en-US" sz="1076" dirty="0" err="1"/>
              <a:t>pada</a:t>
            </a:r>
            <a:r>
              <a:rPr lang="en-US" sz="1076" dirty="0"/>
              <a:t> </a:t>
            </a:r>
            <a:r>
              <a:rPr lang="en-US" sz="1076" dirty="0" err="1"/>
              <a:t>bulan</a:t>
            </a:r>
            <a:r>
              <a:rPr lang="en-US" sz="1076" dirty="0"/>
              <a:t> </a:t>
            </a:r>
            <a:r>
              <a:rPr lang="en-US" sz="1076" dirty="0" err="1"/>
              <a:t>Februari</a:t>
            </a:r>
            <a:r>
              <a:rPr lang="en-US" sz="1076" dirty="0"/>
              <a:t>. </a:t>
            </a:r>
            <a:r>
              <a:rPr lang="en-US" sz="1076" dirty="0" err="1"/>
              <a:t>Sedangkan</a:t>
            </a:r>
            <a:r>
              <a:rPr lang="en-US" sz="1076" dirty="0"/>
              <a:t> </a:t>
            </a:r>
            <a:r>
              <a:rPr lang="en-US" sz="1076" dirty="0" err="1"/>
              <a:t>titik</a:t>
            </a:r>
            <a:r>
              <a:rPr lang="en-US" sz="1076" dirty="0"/>
              <a:t> </a:t>
            </a:r>
            <a:r>
              <a:rPr lang="en-US" sz="1076" dirty="0" err="1"/>
              <a:t>terendah</a:t>
            </a:r>
            <a:r>
              <a:rPr lang="en-US" sz="1076" dirty="0"/>
              <a:t> </a:t>
            </a:r>
            <a:r>
              <a:rPr lang="en-US" sz="1076" dirty="0" err="1"/>
              <a:t>antara</a:t>
            </a:r>
            <a:r>
              <a:rPr lang="en-US" sz="1076" dirty="0"/>
              <a:t> </a:t>
            </a:r>
            <a:r>
              <a:rPr lang="en-US" sz="1076" dirty="0" err="1"/>
              <a:t>jumlah</a:t>
            </a:r>
            <a:r>
              <a:rPr lang="en-US" sz="1076" dirty="0"/>
              <a:t> </a:t>
            </a:r>
            <a:r>
              <a:rPr lang="en-US" sz="1076" dirty="0" err="1"/>
              <a:t>pengunjung</a:t>
            </a:r>
            <a:r>
              <a:rPr lang="en-US" sz="1076" dirty="0"/>
              <a:t> </a:t>
            </a:r>
            <a:r>
              <a:rPr lang="en-US" sz="1076" dirty="0" err="1"/>
              <a:t>dan</a:t>
            </a:r>
            <a:r>
              <a:rPr lang="en-US" sz="1076" dirty="0"/>
              <a:t> </a:t>
            </a:r>
            <a:r>
              <a:rPr lang="en-US" sz="1076" dirty="0" err="1"/>
              <a:t>jumlah</a:t>
            </a:r>
            <a:r>
              <a:rPr lang="en-US" sz="1076" dirty="0"/>
              <a:t> </a:t>
            </a:r>
            <a:r>
              <a:rPr lang="en-US" sz="1076" dirty="0" err="1"/>
              <a:t>transaksi</a:t>
            </a:r>
            <a:r>
              <a:rPr lang="en-US" sz="1076" dirty="0"/>
              <a:t> </a:t>
            </a:r>
            <a:r>
              <a:rPr lang="en-US" sz="1076" dirty="0" err="1"/>
              <a:t>peminjaman</a:t>
            </a:r>
            <a:r>
              <a:rPr lang="en-US" sz="1076" dirty="0"/>
              <a:t> </a:t>
            </a:r>
            <a:r>
              <a:rPr lang="en-US" sz="1076" dirty="0" err="1"/>
              <a:t>sama-sama</a:t>
            </a:r>
            <a:r>
              <a:rPr lang="en-US" sz="1076" dirty="0"/>
              <a:t> </a:t>
            </a:r>
            <a:r>
              <a:rPr lang="en-US" sz="1076" dirty="0" err="1"/>
              <a:t>pada</a:t>
            </a:r>
            <a:r>
              <a:rPr lang="en-US" sz="1076" dirty="0"/>
              <a:t> </a:t>
            </a:r>
            <a:r>
              <a:rPr lang="en-US" sz="1076" dirty="0" err="1"/>
              <a:t>bulan</a:t>
            </a:r>
            <a:r>
              <a:rPr lang="en-US" sz="1076" dirty="0"/>
              <a:t> </a:t>
            </a:r>
            <a:r>
              <a:rPr lang="en-US" sz="1076" dirty="0" err="1"/>
              <a:t>Juni</a:t>
            </a:r>
            <a:r>
              <a:rPr lang="en-US" sz="1076" dirty="0"/>
              <a:t> </a:t>
            </a:r>
            <a:r>
              <a:rPr lang="en-US" sz="1076" dirty="0" err="1"/>
              <a:t>dan</a:t>
            </a:r>
            <a:r>
              <a:rPr lang="en-US" sz="1076" dirty="0"/>
              <a:t> </a:t>
            </a:r>
            <a:r>
              <a:rPr lang="en-US" sz="1076" dirty="0" err="1"/>
              <a:t>Juli</a:t>
            </a:r>
            <a:r>
              <a:rPr lang="en-US" sz="1076" dirty="0"/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36704" y="1098714"/>
            <a:ext cx="5892794" cy="4949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124890" tIns="62445" rIns="124890" bIns="62445" anchor="ctr"/>
          <a:lstStyle/>
          <a:p>
            <a:pPr algn="ctr" defTabSz="1248722" fontAlgn="auto">
              <a:spcAft>
                <a:spcPts val="0"/>
              </a:spcAft>
              <a:defRPr/>
            </a:pP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Andi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Saputra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1794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1)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Leni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Marsih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1794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2)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;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Monalisa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FA </a:t>
            </a:r>
            <a:r>
              <a:rPr lang="en-ID" sz="1794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3)</a:t>
            </a:r>
          </a:p>
          <a:p>
            <a:pPr algn="ctr" defTabSz="1248722" fontAlgn="auto">
              <a:spcAft>
                <a:spcPts val="0"/>
              </a:spcAft>
              <a:defRPr/>
            </a:pP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UPT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Perpustakaan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Universitas</a:t>
            </a:r>
            <a:r>
              <a:rPr lang="en-ID" sz="1794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ID" sz="1794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Andalas</a:t>
            </a:r>
            <a:endParaRPr lang="id-ID" sz="1794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309079"/>
            <a:ext cx="3256655" cy="308257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24890" tIns="62445" rIns="124890" bIns="62445" anchor="ctr">
            <a:noAutofit/>
          </a:bodyPr>
          <a:lstStyle/>
          <a:p>
            <a:pPr algn="just" defTabSz="1248722" fontAlgn="auto">
              <a:spcAft>
                <a:spcPts val="0"/>
              </a:spcAft>
              <a:defRPr/>
            </a:pPr>
            <a:r>
              <a:rPr lang="en-US" sz="1316" dirty="0" err="1">
                <a:latin typeface="+mn-lt"/>
              </a:rPr>
              <a:t>Penelitian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ini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mencoba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memahami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perilaku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pemustaka</a:t>
            </a:r>
            <a:r>
              <a:rPr lang="en-US" sz="1316" dirty="0">
                <a:latin typeface="+mn-lt"/>
              </a:rPr>
              <a:t>, </a:t>
            </a:r>
            <a:r>
              <a:rPr lang="en-US" sz="1316" dirty="0" err="1">
                <a:latin typeface="+mn-lt"/>
              </a:rPr>
              <a:t>berdasarkan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pola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waktu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berkunjung</a:t>
            </a:r>
            <a:r>
              <a:rPr lang="en-US" sz="1316" dirty="0">
                <a:latin typeface="+mn-lt"/>
              </a:rPr>
              <a:t>. </a:t>
            </a:r>
            <a:r>
              <a:rPr lang="en-US" sz="1316" dirty="0">
                <a:latin typeface="+mn-lt"/>
              </a:rPr>
              <a:t>Hal </a:t>
            </a:r>
            <a:r>
              <a:rPr lang="en-US" sz="1316" dirty="0" err="1">
                <a:latin typeface="+mn-lt"/>
              </a:rPr>
              <a:t>ini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penting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dipahami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oleh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pengelola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perpustakaan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karena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kecenderungan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mahasiswa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berkunjung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ke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perpustakaan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tidak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sama</a:t>
            </a:r>
            <a:r>
              <a:rPr lang="en-US" sz="1316" dirty="0">
                <a:latin typeface="+mn-lt"/>
              </a:rPr>
              <a:t>. </a:t>
            </a:r>
            <a:r>
              <a:rPr lang="en-US" sz="1316" dirty="0" err="1">
                <a:latin typeface="+mn-lt"/>
              </a:rPr>
              <a:t>pada</a:t>
            </a:r>
            <a:r>
              <a:rPr lang="en-US" sz="1316" dirty="0">
                <a:latin typeface="+mn-lt"/>
              </a:rPr>
              <a:t> jam, </a:t>
            </a:r>
            <a:r>
              <a:rPr lang="en-US" sz="1316" dirty="0" err="1">
                <a:latin typeface="+mn-lt"/>
              </a:rPr>
              <a:t>hari</a:t>
            </a:r>
            <a:r>
              <a:rPr lang="en-US" sz="1316" dirty="0">
                <a:latin typeface="+mn-lt"/>
              </a:rPr>
              <a:t>, </a:t>
            </a:r>
            <a:r>
              <a:rPr lang="en-US" sz="1316" dirty="0" err="1">
                <a:latin typeface="+mn-lt"/>
              </a:rPr>
              <a:t>dan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bulan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tertentu</a:t>
            </a:r>
            <a:r>
              <a:rPr lang="en-US" sz="1316" dirty="0">
                <a:latin typeface="+mn-lt"/>
              </a:rPr>
              <a:t>. </a:t>
            </a:r>
            <a:r>
              <a:rPr lang="en-US" sz="1316" dirty="0" err="1">
                <a:latin typeface="+mn-lt"/>
              </a:rPr>
              <a:t>Bisa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saja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pada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waktu-waktu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tertentu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frekuensi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kunjungan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meningkat</a:t>
            </a:r>
            <a:r>
              <a:rPr lang="en-US" sz="1316" dirty="0">
                <a:latin typeface="+mn-lt"/>
              </a:rPr>
              <a:t>, </a:t>
            </a:r>
            <a:r>
              <a:rPr lang="en-US" sz="1316" dirty="0" err="1">
                <a:latin typeface="+mn-lt"/>
              </a:rPr>
              <a:t>ataupun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sebaliknya</a:t>
            </a:r>
            <a:r>
              <a:rPr lang="en-US" sz="1316" dirty="0">
                <a:latin typeface="+mn-lt"/>
              </a:rPr>
              <a:t>. </a:t>
            </a:r>
            <a:r>
              <a:rPr lang="en-US" sz="1316" dirty="0">
                <a:latin typeface="+mn-lt"/>
              </a:rPr>
              <a:t>Di </a:t>
            </a:r>
            <a:r>
              <a:rPr lang="en-US" sz="1316" dirty="0" err="1">
                <a:latin typeface="+mn-lt"/>
              </a:rPr>
              <a:t>perguruan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tinggi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faktor</a:t>
            </a:r>
            <a:r>
              <a:rPr lang="en-US" sz="1316" dirty="0">
                <a:latin typeface="+mn-lt"/>
              </a:rPr>
              <a:t> yang paling </a:t>
            </a:r>
            <a:r>
              <a:rPr lang="en-US" sz="1316" dirty="0" err="1">
                <a:latin typeface="+mn-lt"/>
              </a:rPr>
              <a:t>berpengaruh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terhadap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tingkat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kunjungan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adalah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kalender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akademik</a:t>
            </a:r>
            <a:r>
              <a:rPr lang="en-US" sz="1316" dirty="0">
                <a:latin typeface="+mn-lt"/>
              </a:rPr>
              <a:t>, yang </a:t>
            </a:r>
            <a:r>
              <a:rPr lang="en-US" sz="1316" dirty="0" err="1">
                <a:latin typeface="+mn-lt"/>
              </a:rPr>
              <a:t>memuat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jadwal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aktifitas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akademik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sebuah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perguruan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tinggi</a:t>
            </a:r>
            <a:r>
              <a:rPr lang="en-US" sz="1316" dirty="0">
                <a:latin typeface="+mn-lt"/>
              </a:rPr>
              <a:t> </a:t>
            </a:r>
            <a:r>
              <a:rPr lang="en-US" sz="1316" dirty="0" err="1">
                <a:latin typeface="+mn-lt"/>
              </a:rPr>
              <a:t>dalam</a:t>
            </a:r>
            <a:r>
              <a:rPr lang="en-US" sz="1316" dirty="0">
                <a:latin typeface="+mn-lt"/>
              </a:rPr>
              <a:t> 1 </a:t>
            </a:r>
            <a:r>
              <a:rPr lang="en-US" sz="1316" dirty="0" err="1">
                <a:latin typeface="+mn-lt"/>
              </a:rPr>
              <a:t>tahun</a:t>
            </a:r>
            <a:r>
              <a:rPr lang="en-US" sz="1316" dirty="0">
                <a:latin typeface="+mn-lt"/>
              </a:rPr>
              <a:t>. </a:t>
            </a:r>
            <a:endParaRPr lang="en-US" sz="1196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86110" y="2312755"/>
            <a:ext cx="2993157" cy="308282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124890" tIns="62445" rIns="124890" bIns="62445" anchor="ctr">
            <a:normAutofit fontScale="90000" lnSpcReduction="10000"/>
          </a:bodyPr>
          <a:lstStyle/>
          <a:p>
            <a:pPr algn="just"/>
            <a:r>
              <a:rPr lang="en-US" sz="1645" dirty="0" err="1">
                <a:latin typeface="+mn-lt"/>
              </a:rPr>
              <a:t>Penelitian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ini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dilakukan</a:t>
            </a:r>
            <a:r>
              <a:rPr lang="en-US" sz="1645" dirty="0">
                <a:latin typeface="+mn-lt"/>
              </a:rPr>
              <a:t> di UPT </a:t>
            </a:r>
            <a:r>
              <a:rPr lang="en-US" sz="1645" dirty="0" err="1">
                <a:latin typeface="+mn-lt"/>
              </a:rPr>
              <a:t>Perpustakaan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Universitas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Andalas</a:t>
            </a:r>
            <a:r>
              <a:rPr lang="en-US" sz="1645" dirty="0">
                <a:latin typeface="+mn-lt"/>
              </a:rPr>
              <a:t>. </a:t>
            </a:r>
            <a:r>
              <a:rPr lang="en-US" sz="1645" dirty="0" err="1">
                <a:latin typeface="+mn-lt"/>
              </a:rPr>
              <a:t>Sumber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>
                <a:latin typeface="+mn-lt"/>
              </a:rPr>
              <a:t>data </a:t>
            </a:r>
            <a:r>
              <a:rPr lang="en-US" sz="1645" dirty="0" err="1">
                <a:latin typeface="+mn-lt"/>
              </a:rPr>
              <a:t>berasal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dari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pangkalan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>
                <a:latin typeface="+mn-lt"/>
              </a:rPr>
              <a:t>data </a:t>
            </a:r>
            <a:r>
              <a:rPr lang="en-US" sz="1645" dirty="0" err="1">
                <a:latin typeface="+mn-lt"/>
              </a:rPr>
              <a:t>perpustakaan</a:t>
            </a:r>
            <a:r>
              <a:rPr lang="en-US" sz="1645" dirty="0">
                <a:latin typeface="+mn-lt"/>
              </a:rPr>
              <a:t>, yang </a:t>
            </a:r>
            <a:r>
              <a:rPr lang="en-US" sz="1645" dirty="0" err="1">
                <a:latin typeface="+mn-lt"/>
              </a:rPr>
              <a:t>sudah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menerapkan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sistem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informasi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manajemen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perpustakaan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berbasis</a:t>
            </a:r>
            <a:r>
              <a:rPr lang="en-US" sz="1645" dirty="0">
                <a:latin typeface="+mn-lt"/>
              </a:rPr>
              <a:t> online </a:t>
            </a:r>
            <a:r>
              <a:rPr lang="en-US" sz="1645" dirty="0" err="1">
                <a:latin typeface="+mn-lt"/>
              </a:rPr>
              <a:t>menggunakan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aplikasi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SLiMS</a:t>
            </a:r>
            <a:r>
              <a:rPr lang="en-US" sz="1645" dirty="0">
                <a:latin typeface="+mn-lt"/>
              </a:rPr>
              <a:t>. </a:t>
            </a:r>
            <a:r>
              <a:rPr lang="en-US" sz="1645" dirty="0" err="1">
                <a:latin typeface="+mn-lt"/>
              </a:rPr>
              <a:t>Berupa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riwayat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peminjaman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koleksi</a:t>
            </a:r>
            <a:r>
              <a:rPr lang="en-US" sz="1645" dirty="0">
                <a:latin typeface="+mn-lt"/>
              </a:rPr>
              <a:t>, </a:t>
            </a:r>
            <a:r>
              <a:rPr lang="en-US" sz="1645" dirty="0" err="1">
                <a:latin typeface="+mn-lt"/>
              </a:rPr>
              <a:t>dan</a:t>
            </a:r>
            <a:r>
              <a:rPr lang="en-US" sz="1645" dirty="0">
                <a:latin typeface="+mn-lt"/>
              </a:rPr>
              <a:t> data </a:t>
            </a:r>
            <a:r>
              <a:rPr lang="en-US" sz="1645" dirty="0" err="1">
                <a:latin typeface="+mn-lt"/>
              </a:rPr>
              <a:t>pengunjung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dalam</a:t>
            </a:r>
            <a:r>
              <a:rPr lang="en-US" sz="1645" dirty="0">
                <a:latin typeface="+mn-lt"/>
              </a:rPr>
              <a:t> 3 </a:t>
            </a:r>
            <a:r>
              <a:rPr lang="en-US" sz="1645" dirty="0" err="1">
                <a:latin typeface="+mn-lt"/>
              </a:rPr>
              <a:t>tahun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terakhir</a:t>
            </a:r>
            <a:r>
              <a:rPr lang="en-US" sz="1645" dirty="0">
                <a:latin typeface="+mn-lt"/>
              </a:rPr>
              <a:t>. </a:t>
            </a:r>
            <a:r>
              <a:rPr lang="en-US" sz="1645" dirty="0" err="1">
                <a:latin typeface="+mn-lt"/>
              </a:rPr>
              <a:t>Kedua</a:t>
            </a:r>
            <a:r>
              <a:rPr lang="en-US" sz="1645" dirty="0">
                <a:latin typeface="+mn-lt"/>
              </a:rPr>
              <a:t> data </a:t>
            </a:r>
            <a:r>
              <a:rPr lang="en-US" sz="1645" dirty="0" err="1">
                <a:latin typeface="+mn-lt"/>
              </a:rPr>
              <a:t>tersebut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dianggap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sudah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bisa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mewakili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aktifitas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pengunjung</a:t>
            </a:r>
            <a:r>
              <a:rPr lang="en-US" sz="1645" dirty="0">
                <a:latin typeface="+mn-lt"/>
              </a:rPr>
              <a:t> </a:t>
            </a:r>
            <a:r>
              <a:rPr lang="en-US" sz="1645" dirty="0" err="1">
                <a:latin typeface="+mn-lt"/>
              </a:rPr>
              <a:t>perpustakaan</a:t>
            </a:r>
            <a:r>
              <a:rPr lang="en-US" sz="1645" dirty="0">
                <a:latin typeface="+mn-lt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958177"/>
            <a:ext cx="3256655" cy="395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6318" indent="-256318" algn="ctr" defTabSz="1248722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Pendahuluan</a:t>
            </a:r>
            <a:endParaRPr lang="en-US" sz="197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6110" y="1959485"/>
            <a:ext cx="2993157" cy="395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6318" indent="-256318" algn="ctr" defTabSz="1248722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Metode</a:t>
            </a:r>
            <a:endParaRPr lang="en-US" sz="197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52" y="2349055"/>
            <a:ext cx="4060877" cy="247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19" y="5236853"/>
            <a:ext cx="3997147" cy="22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774257" y="4856864"/>
            <a:ext cx="4013909" cy="395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6318" indent="-256318" algn="ctr" defTabSz="1248722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Persentase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Transaksi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bulan</a:t>
            </a:r>
            <a:endParaRPr lang="en-US" sz="197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9894" y="1960628"/>
            <a:ext cx="6328273" cy="395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6318" indent="-256318" algn="ctr" defTabSz="1248722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Persentase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Transaksi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pengunjung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peminjaman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</a:t>
            </a:r>
            <a:endParaRPr lang="en-US" sz="197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5568" y="5468139"/>
            <a:ext cx="3272790" cy="395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6318" indent="-256318" algn="ctr" defTabSz="1248722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Kesimpulan</a:t>
            </a:r>
            <a:endParaRPr lang="en-US" sz="197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Chart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33" y="5881916"/>
            <a:ext cx="5258482" cy="204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96703" y="8002663"/>
            <a:ext cx="5265395" cy="9022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pengunjung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datang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ke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perpustakaan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paling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banyak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pada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jam 09:00 s/d 11:59.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Persentasenya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mencapai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48,44%.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Setelah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itu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jumlahnya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cenderung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menurun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sampai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dengan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jam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tutup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layanan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perpustakaan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. 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Rata-rata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pengunjung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datang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ke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perpustakaan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</a:t>
            </a:r>
            <a:r>
              <a:rPr lang="en-US" sz="1316" dirty="0" err="1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pada</a:t>
            </a:r>
            <a:r>
              <a:rPr lang="en-US" sz="1316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</a:rPr>
              <a:t> jam 9:00 s/d 15:59.</a:t>
            </a:r>
            <a:endParaRPr lang="en-US" sz="1316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03336" y="5476802"/>
            <a:ext cx="5258482" cy="395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6318" indent="-256318" algn="ctr" defTabSz="1248722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Jml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berdasarkan</a:t>
            </a:r>
            <a:r>
              <a:rPr lang="en-ID" sz="197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jam </a:t>
            </a:r>
            <a:r>
              <a:rPr lang="en-ID" sz="1973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kunjungan</a:t>
            </a:r>
            <a:endParaRPr lang="en-US" sz="197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27" y="488617"/>
            <a:ext cx="818273" cy="97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5" grpId="0" animBg="1"/>
      <p:bldP spid="16" grpId="0" animBg="1"/>
      <p:bldP spid="17" grpId="0" animBg="1"/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380</Words>
  <Application>Microsoft Office PowerPoint</Application>
  <PresentationFormat>A3 Paper (297x420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</dc:creator>
  <cp:lastModifiedBy>HP</cp:lastModifiedBy>
  <cp:revision>42</cp:revision>
  <dcterms:created xsi:type="dcterms:W3CDTF">2010-12-15T13:20:22Z</dcterms:created>
  <dcterms:modified xsi:type="dcterms:W3CDTF">2019-04-20T03:21:43Z</dcterms:modified>
</cp:coreProperties>
</file>