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1" r:id="rId1"/>
  </p:sldMasterIdLst>
  <p:sldIdLst>
    <p:sldId id="320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3204"/>
    <a:srgbClr val="AFABAB"/>
    <a:srgbClr val="3254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169" autoAdjust="0"/>
    <p:restoredTop sz="94660"/>
  </p:normalViewPr>
  <p:slideViewPr>
    <p:cSldViewPr snapToGrid="0">
      <p:cViewPr>
        <p:scale>
          <a:sx n="100" d="100"/>
          <a:sy n="100" d="100"/>
        </p:scale>
        <p:origin x="-108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7A9D-1AAA-4E20-B11B-221EEB2721F6}" type="datetimeFigureOut">
              <a:rPr lang="id-ID" smtClean="0"/>
              <a:pPr/>
              <a:t>02/09/2018</a:t>
            </a:fld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94006-FC5B-4887-8C23-5572852B63BE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09/02/18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46852" t="29835" r="29053" b="15278"/>
          <a:stretch>
            <a:fillRect/>
          </a:stretch>
        </p:blipFill>
        <p:spPr bwMode="auto">
          <a:xfrm>
            <a:off x="0" y="969719"/>
            <a:ext cx="12192000" cy="587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102446" y="40341"/>
            <a:ext cx="102470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entury Gothic" pitchFamily="34" charset="0"/>
              </a:rPr>
              <a:t>KOMPETENSI KOMUNIKASI ILMIAH PUSTAKAWAN: </a:t>
            </a:r>
            <a:endParaRPr lang="en-US" sz="3200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entury Gothic" pitchFamily="34" charset="0"/>
              </a:rPr>
              <a:t>URGENSINYA UNTUK PROGRAM PENGEMBANGAN LAYANAN </a:t>
            </a:r>
            <a:r>
              <a:rPr lang="id-ID" sz="2000" b="1" dirty="0" smtClean="0">
                <a:solidFill>
                  <a:srgbClr val="C00000"/>
                </a:solidFill>
                <a:latin typeface="Century Gothic" pitchFamily="34" charset="0"/>
              </a:rPr>
              <a:t>PERPUSTAKAAN</a:t>
            </a:r>
            <a:endParaRPr lang="en-US" sz="2000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08" y="19050"/>
            <a:ext cx="913492" cy="91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732280" y="5964627"/>
            <a:ext cx="220702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solidFill>
                  <a:srgbClr val="FFC000"/>
                </a:solidFill>
                <a:latin typeface="Century Gothic" pitchFamily="34" charset="0"/>
                <a:ea typeface="Arial" charset="0"/>
              </a:rPr>
              <a:t>Wahid </a:t>
            </a:r>
            <a:r>
              <a:rPr lang="en-US" sz="1400" b="1" dirty="0" err="1" smtClean="0">
                <a:solidFill>
                  <a:srgbClr val="FFC000"/>
                </a:solidFill>
                <a:latin typeface="Century Gothic" pitchFamily="34" charset="0"/>
                <a:ea typeface="Arial" charset="0"/>
              </a:rPr>
              <a:t>Nashihuddin</a:t>
            </a:r>
            <a:endParaRPr lang="en-US" sz="1400" b="1" dirty="0" smtClean="0">
              <a:solidFill>
                <a:srgbClr val="FFC000"/>
              </a:solidFill>
              <a:latin typeface="Century Gothic" pitchFamily="34" charset="0"/>
              <a:ea typeface="Arial" charset="0"/>
            </a:endParaRPr>
          </a:p>
          <a:p>
            <a:pPr>
              <a:defRPr/>
            </a:pPr>
            <a:r>
              <a:rPr lang="en-US" sz="1100" b="1" dirty="0" smtClean="0">
                <a:solidFill>
                  <a:srgbClr val="FFC000"/>
                </a:solidFill>
                <a:latin typeface="Century Gothic" pitchFamily="34" charset="0"/>
                <a:ea typeface="Arial" charset="0"/>
              </a:rPr>
              <a:t>PDII – LIPI</a:t>
            </a:r>
          </a:p>
          <a:p>
            <a:pPr>
              <a:defRPr/>
            </a:pP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  <a:ea typeface="Arial" charset="0"/>
              </a:rPr>
              <a:t>Email: wahed87@gmail.com</a:t>
            </a:r>
          </a:p>
          <a:p>
            <a:pPr>
              <a:defRPr/>
            </a:pP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  <a:ea typeface="Arial" charset="0"/>
              </a:rPr>
              <a:t>Hp: 085697832848</a:t>
            </a:r>
          </a:p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  <a:latin typeface="Century Gothic" pitchFamily="34" charset="0"/>
                <a:ea typeface="Arial" charset="0"/>
              </a:rPr>
              <a:t>Blog: pustakapusokinfo.wordpress.com</a:t>
            </a:r>
            <a:endParaRPr lang="id-ID" sz="1200" dirty="0">
              <a:solidFill>
                <a:schemeClr val="bg1"/>
              </a:solidFill>
              <a:latin typeface="Century Gothic" pitchFamily="34" charset="0"/>
              <a:ea typeface="Arial" charset="0"/>
            </a:endParaRPr>
          </a:p>
        </p:txBody>
      </p:sp>
      <p:pic>
        <p:nvPicPr>
          <p:cNvPr id="15" name="Picture 2" descr="C:\Users\Wahid-Nash\Desktop\4b75005dc4fe30decee1ea978d0365f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82376" y="-9525"/>
            <a:ext cx="760420" cy="95953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18167" y="1012886"/>
            <a:ext cx="2471057" cy="910888"/>
          </a:xfrm>
          <a:prstGeom prst="flowChartAlternateProcess">
            <a:avLst/>
          </a:prstGeom>
          <a:solidFill>
            <a:srgbClr val="00B0F0"/>
          </a:solidFill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Keywords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sz="1050" b="1" dirty="0" smtClean="0">
                <a:solidFill>
                  <a:schemeClr val="bg1"/>
                </a:solidFill>
                <a:latin typeface="Century Gothic" pitchFamily="34" charset="0"/>
              </a:rPr>
              <a:t>Librarian, Competence, Scholarly communication, Library programs, Library 4.0</a:t>
            </a:r>
            <a:endParaRPr lang="en-US" sz="1050" b="1" dirty="0" smtClean="0">
              <a:solidFill>
                <a:schemeClr val="bg1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85" y="1962667"/>
            <a:ext cx="2443389" cy="766167"/>
          </a:xfrm>
          <a:prstGeom prst="flowChartAlternateProcess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C000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Pustakawan</a:t>
            </a:r>
            <a:endParaRPr lang="en-US" sz="1200" b="1" dirty="0" smtClean="0">
              <a:solidFill>
                <a:srgbClr val="FFC000"/>
              </a:solidFill>
              <a:latin typeface="Century Gothic" pitchFamily="34" charset="0"/>
              <a:ea typeface="Cambria" pitchFamily="18" charset="0"/>
              <a:cs typeface="Arial" pitchFamily="34" charset="0"/>
            </a:endParaRPr>
          </a:p>
          <a:p>
            <a:pPr algn="ctr"/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Seorang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profesional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pengelola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data,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informasi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pengetahuan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lembaga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  <a:ea typeface="Cambria" pitchFamily="18" charset="0"/>
                <a:cs typeface="Arial" pitchFamily="34" charset="0"/>
              </a:rPr>
              <a:t>pusdokinfo</a:t>
            </a:r>
            <a:endParaRPr lang="en-US" sz="900" b="1" dirty="0" smtClean="0">
              <a:solidFill>
                <a:schemeClr val="bg1"/>
              </a:solidFill>
              <a:latin typeface="Century Gothic" pitchFamily="34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38440" y="1893439"/>
            <a:ext cx="4773706" cy="1292662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115888" indent="-115888"/>
            <a:r>
              <a:rPr lang="en-US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Urgensi</a:t>
            </a:r>
            <a:r>
              <a:rPr lang="en-US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komunikasi</a:t>
            </a:r>
            <a:r>
              <a:rPr lang="en-US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ilmiah</a:t>
            </a:r>
            <a:endParaRPr lang="en-US" b="1" dirty="0" smtClean="0">
              <a:solidFill>
                <a:srgbClr val="00206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Bagian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layanan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perpustakaan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akademik</a:t>
            </a:r>
            <a:endParaRPr lang="en-US" sz="1200" b="1" dirty="0" smtClean="0">
              <a:solidFill>
                <a:srgbClr val="C00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Bagian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materi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pembelajaran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prodi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LIS</a:t>
            </a:r>
            <a:endParaRPr lang="en-US" sz="1200" b="1" dirty="0" smtClean="0">
              <a:solidFill>
                <a:srgbClr val="C00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Mendukung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penelitian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di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perpustakaan</a:t>
            </a:r>
            <a:endParaRPr lang="en-US" sz="1200" b="1" dirty="0" smtClean="0">
              <a:solidFill>
                <a:srgbClr val="C00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</a:rPr>
              <a:t>modal </a:t>
            </a:r>
            <a:r>
              <a:rPr lang="en-US" sz="1200" b="1" i="1" dirty="0" smtClean="0">
                <a:solidFill>
                  <a:srgbClr val="C00000"/>
                </a:solidFill>
                <a:latin typeface="Century Gothic" pitchFamily="34" charset="0"/>
              </a:rPr>
              <a:t>research collaboration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</a:rPr>
              <a:t>pustakawan</a:t>
            </a:r>
            <a:endParaRPr lang="en-US" sz="12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</a:rPr>
              <a:t>Penerbitan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</a:rPr>
              <a:t>publikasi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</a:rPr>
              <a:t>ilmiah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</a:rPr>
              <a:t> (</a:t>
            </a:r>
            <a:r>
              <a:rPr lang="en-US" sz="1200" b="1" dirty="0" err="1" smtClean="0">
                <a:solidFill>
                  <a:srgbClr val="C00000"/>
                </a:solidFill>
                <a:latin typeface="Century Gothic" pitchFamily="34" charset="0"/>
              </a:rPr>
              <a:t>jurnal</a:t>
            </a:r>
            <a:r>
              <a:rPr lang="en-US" sz="1200" b="1" dirty="0" smtClean="0">
                <a:solidFill>
                  <a:srgbClr val="C00000"/>
                </a:solidFill>
                <a:latin typeface="Century Gothic" pitchFamily="34" charset="0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785" y="2762251"/>
            <a:ext cx="2443389" cy="766167"/>
          </a:xfrm>
          <a:prstGeom prst="flowChartAlternateProcess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Kompetensi</a:t>
            </a:r>
            <a:endParaRPr lang="en-US" sz="1200" b="1" dirty="0" smtClean="0">
              <a:solidFill>
                <a:srgbClr val="FFC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Pengetahuan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,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keterampilan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,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sikap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kerja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pustakawan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dalam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melaksanakan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tugas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kepustakawanan</a:t>
            </a:r>
            <a:endParaRPr lang="en-US" sz="900" b="1" i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21070" y="1064373"/>
            <a:ext cx="4805829" cy="749141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Dasar</a:t>
            </a:r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pemikiran</a:t>
            </a:r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: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pustakawan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belum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membudayakan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komunikasi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ilmiah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untuk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peningkatan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kompetensi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diri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dan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program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pengembangan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layanan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perpustakaan</a:t>
            </a:r>
            <a:r>
              <a:rPr lang="en-US" sz="1200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endParaRPr lang="en-US" sz="1200" dirty="0" smtClean="0">
              <a:solidFill>
                <a:srgbClr val="FFFF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23" name="Up-Down Arrow 22"/>
          <p:cNvSpPr/>
          <p:nvPr/>
        </p:nvSpPr>
        <p:spPr>
          <a:xfrm>
            <a:off x="2830287" y="967922"/>
            <a:ext cx="174171" cy="5871028"/>
          </a:xfrm>
          <a:prstGeom prst="upDown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6785" y="3576312"/>
            <a:ext cx="2443389" cy="766167"/>
          </a:xfrm>
          <a:prstGeom prst="flowChartAlternateProcess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Komunikasi</a:t>
            </a:r>
            <a:r>
              <a:rPr lang="en-US" sz="1200" b="1" dirty="0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ilmiah</a:t>
            </a:r>
            <a:endParaRPr lang="en-US" sz="1200" b="1" dirty="0" smtClean="0">
              <a:solidFill>
                <a:srgbClr val="FFC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Kompetensi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inti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pustakawan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dalam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kegiatan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pendidikan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,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penelitian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,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penerbitan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/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publikasi</a:t>
            </a:r>
            <a:endParaRPr lang="en-US" sz="900" b="1" dirty="0" smtClean="0">
              <a:solidFill>
                <a:srgbClr val="FFC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3610" y="4395462"/>
            <a:ext cx="2443389" cy="766167"/>
          </a:xfrm>
          <a:prstGeom prst="flowChartAlternateProcess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Program </a:t>
            </a:r>
            <a:r>
              <a:rPr lang="en-US" sz="1200" b="1" dirty="0" err="1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perpustakaan</a:t>
            </a:r>
            <a:endParaRPr lang="en-US" sz="1200" b="1" dirty="0" smtClean="0">
              <a:solidFill>
                <a:srgbClr val="FFC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Rencana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implementasi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kegiatan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komunikasi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ilmiah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pustakawan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perpustakaan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 yang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inovatif</a:t>
            </a:r>
            <a:endParaRPr lang="en-US" sz="900" b="1" dirty="0" smtClean="0">
              <a:solidFill>
                <a:srgbClr val="FFC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260" y="5220962"/>
            <a:ext cx="2443389" cy="766167"/>
          </a:xfrm>
          <a:prstGeom prst="flowChartAlternateProcess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C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Library 4.0</a:t>
            </a:r>
          </a:p>
          <a:p>
            <a:pPr algn="ctr"/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Layanan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digital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perpustakaan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terintegrasi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komunikatif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dengan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900" b="1" dirty="0" err="1" smtClean="0">
                <a:solidFill>
                  <a:schemeClr val="bg1"/>
                </a:solidFill>
                <a:latin typeface="Century Gothic" pitchFamily="34" charset="0"/>
              </a:rPr>
              <a:t>sistem</a:t>
            </a:r>
            <a:r>
              <a:rPr lang="en-US" sz="900" b="1" dirty="0" smtClean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n-US" sz="900" b="1" i="1" dirty="0" smtClean="0">
                <a:solidFill>
                  <a:schemeClr val="bg1"/>
                </a:solidFill>
                <a:latin typeface="Century Gothic" pitchFamily="34" charset="0"/>
              </a:rPr>
              <a:t>cyber space</a:t>
            </a:r>
            <a:endParaRPr lang="en-US" sz="1200" b="1" i="1" dirty="0" smtClean="0">
              <a:solidFill>
                <a:srgbClr val="FFC0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028" name="Picture 4" descr="Description: 7-element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222750"/>
            <a:ext cx="3669249" cy="23749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6"/>
          <a:srcRect l="21962" t="24654" r="22108" b="4744"/>
          <a:stretch>
            <a:fillRect/>
          </a:stretch>
        </p:blipFill>
        <p:spPr bwMode="auto">
          <a:xfrm>
            <a:off x="3140075" y="1062058"/>
            <a:ext cx="3638550" cy="2833667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0" name="Up-Down Arrow 29"/>
          <p:cNvSpPr/>
          <p:nvPr/>
        </p:nvSpPr>
        <p:spPr>
          <a:xfrm>
            <a:off x="6906987" y="967922"/>
            <a:ext cx="174171" cy="5871028"/>
          </a:xfrm>
          <a:prstGeom prst="upDown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52775" y="3892551"/>
            <a:ext cx="3619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800" b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ea typeface="+mn-ea"/>
                <a:cs typeface="Times New Roman" pitchFamily="18" charset="0"/>
              </a:rPr>
              <a:t>Sumber</a:t>
            </a:r>
            <a:r>
              <a:rPr kumimoji="0" lang="en-US" altLang="ko-KR" sz="800" b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ea typeface="+mn-ea"/>
                <a:cs typeface="Times New Roman" pitchFamily="18" charset="0"/>
              </a:rPr>
              <a:t>: Noh (2015) “Imagining Library 4.0: Creating a Model for Future Libraries”</a:t>
            </a:r>
            <a:endParaRPr kumimoji="0" lang="en-US" altLang="ko-KR" sz="1100" b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12869" y="6614279"/>
            <a:ext cx="37013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FFC000"/>
                </a:solidFill>
              </a:rPr>
              <a:t>Sumber</a:t>
            </a:r>
            <a:r>
              <a:rPr lang="en-US" sz="800" dirty="0" smtClean="0">
                <a:solidFill>
                  <a:srgbClr val="FFC000"/>
                </a:solidFill>
              </a:rPr>
              <a:t>: https://www.jisc.ac.uk/guides/developing-digital-literacies</a:t>
            </a:r>
            <a:endParaRPr lang="en-US" sz="800" dirty="0">
              <a:solidFill>
                <a:srgbClr val="FFC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40494" y="3318080"/>
            <a:ext cx="4765302" cy="110799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15888" indent="-115888"/>
            <a:r>
              <a:rPr lang="en-US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Kompetensi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pustakawan</a:t>
            </a:r>
            <a:endParaRPr lang="en-US" b="1" dirty="0" smtClean="0">
              <a:solidFill>
                <a:srgbClr val="FFFF0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Literasi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digital (TIK, media </a:t>
            </a:r>
            <a:r>
              <a:rPr lang="en-US" sz="12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literasi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, </a:t>
            </a:r>
            <a:r>
              <a:rPr lang="en-US" sz="12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komunikasi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, </a:t>
            </a:r>
            <a:r>
              <a:rPr lang="en-US" sz="12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kolaborasi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, 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i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e-publishing, </a:t>
            </a:r>
            <a:r>
              <a:rPr lang="en-US" sz="1200" b="1" i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e-learning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)</a:t>
            </a:r>
            <a:endParaRPr lang="en-US" sz="1200" b="1" dirty="0" smtClean="0">
              <a:solidFill>
                <a:schemeClr val="bg1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12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Literasi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ilmiah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(research data management, </a:t>
            </a:r>
            <a:r>
              <a:rPr lang="en-US" sz="1200" b="1" i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knowledge creator</a:t>
            </a:r>
            <a:r>
              <a:rPr lang="en-US" sz="1200" b="1" dirty="0" smtClean="0">
                <a:solidFill>
                  <a:schemeClr val="bg1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239000" y="4581730"/>
            <a:ext cx="4765302" cy="923330"/>
          </a:xfrm>
          <a:prstGeom prst="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115888" indent="-115888"/>
            <a:r>
              <a:rPr lang="en-US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Program </a:t>
            </a:r>
            <a:r>
              <a:rPr lang="en-US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komunikasi</a:t>
            </a:r>
            <a:r>
              <a:rPr lang="en-US" b="1" dirty="0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entury Gothic" pitchFamily="34" charset="0"/>
                <a:ea typeface="Ebrima" pitchFamily="2" charset="0"/>
                <a:cs typeface="Ebrima" pitchFamily="2" charset="0"/>
                <a:sym typeface="Wingdings" pitchFamily="2" charset="2"/>
              </a:rPr>
              <a:t>ilmiah</a:t>
            </a:r>
            <a:endParaRPr lang="en-US" b="1" dirty="0" smtClean="0">
              <a:solidFill>
                <a:srgbClr val="C00000"/>
              </a:solidFill>
              <a:latin typeface="Century Gothic" pitchFamily="34" charset="0"/>
              <a:ea typeface="Ebrima" pitchFamily="2" charset="0"/>
              <a:cs typeface="Ebrima" pitchFamily="2" charset="0"/>
              <a:sym typeface="Wingdings" pitchFamily="2" charset="2"/>
            </a:endParaRPr>
          </a:p>
          <a:p>
            <a:pPr marL="1588" indent="-1588"/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Pendidikan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pemakai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,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penelitian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dan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publikasi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,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pendidikan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dan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pelatihan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, </a:t>
            </a:r>
            <a:r>
              <a:rPr lang="en-US" sz="1200" b="1" i="1" dirty="0" smtClean="0">
                <a:solidFill>
                  <a:srgbClr val="002060"/>
                </a:solidFill>
                <a:latin typeface="Century Gothic" pitchFamily="34" charset="0"/>
              </a:rPr>
              <a:t>focus group discussion 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(FGD)</a:t>
            </a:r>
            <a:r>
              <a:rPr lang="en-US" sz="1200" b="1" i="1" dirty="0" smtClean="0">
                <a:solidFill>
                  <a:srgbClr val="002060"/>
                </a:solidFill>
                <a:latin typeface="Century Gothic" pitchFamily="34" charset="0"/>
              </a:rPr>
              <a:t>,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pertemuan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ilmiah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, 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</a:rPr>
              <a:t>layanan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1200" b="1" i="1" dirty="0" smtClean="0">
                <a:solidFill>
                  <a:srgbClr val="002060"/>
                </a:solidFill>
                <a:latin typeface="Century Gothic" pitchFamily="34" charset="0"/>
              </a:rPr>
              <a:t>research corner</a:t>
            </a:r>
            <a:endParaRPr lang="en-US" sz="1200" b="1" dirty="0" smtClean="0">
              <a:solidFill>
                <a:srgbClr val="002060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236198" y="5616654"/>
            <a:ext cx="4765302" cy="1107996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588" indent="-1588"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Hasil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Kajian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  <a:p>
            <a:pPr marL="1588" indent="-1588" algn="ctr"/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Komunikasi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ilmiah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merupakan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kompetensi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inti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pustakawan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,,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kegiatan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intelektual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pustakawan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,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dan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menjadi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modal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pustakawan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200" b="1" dirty="0" err="1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di</a:t>
            </a:r>
            <a:r>
              <a:rPr lang="en-US" sz="1200" b="1" dirty="0" smtClean="0">
                <a:solidFill>
                  <a:srgbClr val="002060"/>
                </a:solidFill>
                <a:latin typeface="Century Gothic" pitchFamily="34" charset="0"/>
                <a:ea typeface="Ebrima" pitchFamily="2" charset="0"/>
                <a:cs typeface="Ebrima" pitchFamily="2" charset="0"/>
              </a:rPr>
              <a:t> era library 4.0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1200" dirty="0" smtClean="0">
              <a:solidFill>
                <a:schemeClr val="bg1"/>
              </a:solidFill>
              <a:latin typeface="Century Gothic" pitchFamily="34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 l="20278" t="31484" r="13386" b="29792"/>
          <a:stretch>
            <a:fillRect/>
          </a:stretch>
        </p:blipFill>
        <p:spPr bwMode="auto">
          <a:xfrm>
            <a:off x="102829" y="6041509"/>
            <a:ext cx="674005" cy="749816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8560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243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Wahid-Nash</cp:lastModifiedBy>
  <cp:revision>939</cp:revision>
  <dcterms:created xsi:type="dcterms:W3CDTF">2016-11-08T09:51:55Z</dcterms:created>
  <dcterms:modified xsi:type="dcterms:W3CDTF">2018-09-02T16:05:37Z</dcterms:modified>
</cp:coreProperties>
</file>